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63" r:id="rId4"/>
    <p:sldId id="259" r:id="rId5"/>
    <p:sldId id="258" r:id="rId6"/>
    <p:sldId id="274" r:id="rId7"/>
    <p:sldId id="277" r:id="rId8"/>
    <p:sldId id="282" r:id="rId9"/>
    <p:sldId id="260" r:id="rId10"/>
    <p:sldId id="281" r:id="rId11"/>
    <p:sldId id="284" r:id="rId12"/>
    <p:sldId id="307" r:id="rId13"/>
    <p:sldId id="286" r:id="rId14"/>
    <p:sldId id="283" r:id="rId15"/>
    <p:sldId id="308" r:id="rId16"/>
    <p:sldId id="285" r:id="rId17"/>
    <p:sldId id="276" r:id="rId18"/>
    <p:sldId id="261" r:id="rId19"/>
    <p:sldId id="262" r:id="rId20"/>
    <p:sldId id="385" r:id="rId21"/>
    <p:sldId id="309" r:id="rId22"/>
    <p:sldId id="388" r:id="rId23"/>
    <p:sldId id="389" r:id="rId24"/>
    <p:sldId id="266" r:id="rId25"/>
    <p:sldId id="267" r:id="rId26"/>
    <p:sldId id="295" r:id="rId27"/>
    <p:sldId id="387" r:id="rId28"/>
    <p:sldId id="275" r:id="rId29"/>
    <p:sldId id="280" r:id="rId30"/>
    <p:sldId id="268" r:id="rId31"/>
    <p:sldId id="269" r:id="rId32"/>
    <p:sldId id="270" r:id="rId33"/>
    <p:sldId id="271" r:id="rId34"/>
    <p:sldId id="386" r:id="rId35"/>
    <p:sldId id="272" r:id="rId36"/>
    <p:sldId id="273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69" autoAdjust="0"/>
    <p:restoredTop sz="94660"/>
  </p:normalViewPr>
  <p:slideViewPr>
    <p:cSldViewPr snapToGrid="0">
      <p:cViewPr varScale="1">
        <p:scale>
          <a:sx n="78" d="100"/>
          <a:sy n="78" d="100"/>
        </p:scale>
        <p:origin x="3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9344B-BC7A-4E91-A584-177C62DFA31A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C7945F-5760-4B9D-896E-8FD2A9F34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499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>
            <a:extLst>
              <a:ext uri="{FF2B5EF4-FFF2-40B4-BE49-F238E27FC236}">
                <a16:creationId xmlns:a16="http://schemas.microsoft.com/office/drawing/2014/main" id="{80395168-B1A5-E92E-878A-C7D717EE29D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Notes Placeholder 2">
            <a:extLst>
              <a:ext uri="{FF2B5EF4-FFF2-40B4-BE49-F238E27FC236}">
                <a16:creationId xmlns:a16="http://schemas.microsoft.com/office/drawing/2014/main" id="{55C75AB7-59A9-E4DF-037D-DAABDBB76C6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Cover geographical statistics</a:t>
            </a:r>
          </a:p>
        </p:txBody>
      </p:sp>
      <p:sp>
        <p:nvSpPr>
          <p:cNvPr id="22532" name="Slide Number Placeholder 3">
            <a:extLst>
              <a:ext uri="{FF2B5EF4-FFF2-40B4-BE49-F238E27FC236}">
                <a16:creationId xmlns:a16="http://schemas.microsoft.com/office/drawing/2014/main" id="{780ECC30-0C7B-9B96-4D4F-5EEF599534A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D6C3239-B7BB-4485-8608-E637EDAC54AA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>
            <a:extLst>
              <a:ext uri="{FF2B5EF4-FFF2-40B4-BE49-F238E27FC236}">
                <a16:creationId xmlns:a16="http://schemas.microsoft.com/office/drawing/2014/main" id="{F89331BA-F7EA-882B-433B-D76576B49D1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>
            <a:extLst>
              <a:ext uri="{FF2B5EF4-FFF2-40B4-BE49-F238E27FC236}">
                <a16:creationId xmlns:a16="http://schemas.microsoft.com/office/drawing/2014/main" id="{F11544AD-88A7-A1EA-817C-5D32060F534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Cover geographical statistics</a:t>
            </a:r>
          </a:p>
        </p:txBody>
      </p:sp>
      <p:sp>
        <p:nvSpPr>
          <p:cNvPr id="24580" name="Slide Number Placeholder 3">
            <a:extLst>
              <a:ext uri="{FF2B5EF4-FFF2-40B4-BE49-F238E27FC236}">
                <a16:creationId xmlns:a16="http://schemas.microsoft.com/office/drawing/2014/main" id="{2876C9C7-EED9-5B0C-9433-B7804CCAD8E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7FB49FE-6A20-4FD4-AE41-906A774AF1A7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>
            <a:extLst>
              <a:ext uri="{FF2B5EF4-FFF2-40B4-BE49-F238E27FC236}">
                <a16:creationId xmlns:a16="http://schemas.microsoft.com/office/drawing/2014/main" id="{A2E4656E-3678-FF6E-47A8-7727E1E91CF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>
            <a:extLst>
              <a:ext uri="{FF2B5EF4-FFF2-40B4-BE49-F238E27FC236}">
                <a16:creationId xmlns:a16="http://schemas.microsoft.com/office/drawing/2014/main" id="{38BCD1F9-5D5E-4DBA-F423-8A96CF7CCB6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Cover geographical statistics</a:t>
            </a:r>
          </a:p>
        </p:txBody>
      </p:sp>
      <p:sp>
        <p:nvSpPr>
          <p:cNvPr id="26628" name="Slide Number Placeholder 3">
            <a:extLst>
              <a:ext uri="{FF2B5EF4-FFF2-40B4-BE49-F238E27FC236}">
                <a16:creationId xmlns:a16="http://schemas.microsoft.com/office/drawing/2014/main" id="{5D087680-79CA-7F5F-7D8E-4E4C6E032E2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5A6AEB1-C80B-4781-A339-C6AE13C6C064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>
            <a:extLst>
              <a:ext uri="{FF2B5EF4-FFF2-40B4-BE49-F238E27FC236}">
                <a16:creationId xmlns:a16="http://schemas.microsoft.com/office/drawing/2014/main" id="{B85F93A9-A7F1-1424-4502-BFFC77CE614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Notes Placeholder 2">
            <a:extLst>
              <a:ext uri="{FF2B5EF4-FFF2-40B4-BE49-F238E27FC236}">
                <a16:creationId xmlns:a16="http://schemas.microsoft.com/office/drawing/2014/main" id="{00F54404-863C-FDDA-72DA-9DA28540C0F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Cover geographical statistics</a:t>
            </a:r>
          </a:p>
        </p:txBody>
      </p:sp>
      <p:sp>
        <p:nvSpPr>
          <p:cNvPr id="28676" name="Slide Number Placeholder 3">
            <a:extLst>
              <a:ext uri="{FF2B5EF4-FFF2-40B4-BE49-F238E27FC236}">
                <a16:creationId xmlns:a16="http://schemas.microsoft.com/office/drawing/2014/main" id="{96F2CE00-71CF-486A-048B-627A8F22963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CF6F0EB-E7F5-474F-AE44-F74F9A26652B}" type="slidenum">
              <a:rPr lang="en-US" altLang="en-US" smtClean="0"/>
              <a:pPr>
                <a:spcBef>
                  <a:spcPct val="0"/>
                </a:spcBef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>
            <a:extLst>
              <a:ext uri="{FF2B5EF4-FFF2-40B4-BE49-F238E27FC236}">
                <a16:creationId xmlns:a16="http://schemas.microsoft.com/office/drawing/2014/main" id="{8BD9C9B1-4527-2054-57FF-93FC8140EF2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>
            <a:extLst>
              <a:ext uri="{FF2B5EF4-FFF2-40B4-BE49-F238E27FC236}">
                <a16:creationId xmlns:a16="http://schemas.microsoft.com/office/drawing/2014/main" id="{B5A481F5-003D-D224-712D-B9ECD5C896D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Cover geographical statistics</a:t>
            </a:r>
          </a:p>
        </p:txBody>
      </p:sp>
      <p:sp>
        <p:nvSpPr>
          <p:cNvPr id="30724" name="Slide Number Placeholder 3">
            <a:extLst>
              <a:ext uri="{FF2B5EF4-FFF2-40B4-BE49-F238E27FC236}">
                <a16:creationId xmlns:a16="http://schemas.microsoft.com/office/drawing/2014/main" id="{95F3B19B-6805-70A1-08BF-20F57F98C3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7A2DC1F-981B-4448-9BAD-725BC9F70CE2}" type="slidenum">
              <a:rPr lang="en-US" altLang="en-US" smtClean="0"/>
              <a:pPr>
                <a:spcBef>
                  <a:spcPct val="0"/>
                </a:spcBef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>
            <a:extLst>
              <a:ext uri="{FF2B5EF4-FFF2-40B4-BE49-F238E27FC236}">
                <a16:creationId xmlns:a16="http://schemas.microsoft.com/office/drawing/2014/main" id="{F18E9396-D1F8-CB03-826E-9ECFA695BF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>
            <a:extLst>
              <a:ext uri="{FF2B5EF4-FFF2-40B4-BE49-F238E27FC236}">
                <a16:creationId xmlns:a16="http://schemas.microsoft.com/office/drawing/2014/main" id="{C5EE24B5-95CB-3028-93B7-16486E98663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Cover geographical statistics</a:t>
            </a:r>
          </a:p>
        </p:txBody>
      </p:sp>
      <p:sp>
        <p:nvSpPr>
          <p:cNvPr id="32772" name="Slide Number Placeholder 3">
            <a:extLst>
              <a:ext uri="{FF2B5EF4-FFF2-40B4-BE49-F238E27FC236}">
                <a16:creationId xmlns:a16="http://schemas.microsoft.com/office/drawing/2014/main" id="{162A4631-5637-178A-A5AA-AE1144CD0B6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78A3932-6D3D-4BD9-9895-8EEDC3A8B1A8}" type="slidenum">
              <a:rPr lang="en-US" altLang="en-US" smtClean="0"/>
              <a:pPr>
                <a:spcBef>
                  <a:spcPct val="0"/>
                </a:spcBef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>
            <a:extLst>
              <a:ext uri="{FF2B5EF4-FFF2-40B4-BE49-F238E27FC236}">
                <a16:creationId xmlns:a16="http://schemas.microsoft.com/office/drawing/2014/main" id="{599BF254-2768-78A7-8170-58D4754EDF4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>
            <a:extLst>
              <a:ext uri="{FF2B5EF4-FFF2-40B4-BE49-F238E27FC236}">
                <a16:creationId xmlns:a16="http://schemas.microsoft.com/office/drawing/2014/main" id="{9ADD7503-1A68-0901-117E-7AC36B38804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Cover geographical statistics</a:t>
            </a:r>
          </a:p>
        </p:txBody>
      </p:sp>
      <p:sp>
        <p:nvSpPr>
          <p:cNvPr id="34820" name="Slide Number Placeholder 3">
            <a:extLst>
              <a:ext uri="{FF2B5EF4-FFF2-40B4-BE49-F238E27FC236}">
                <a16:creationId xmlns:a16="http://schemas.microsoft.com/office/drawing/2014/main" id="{115ED1C8-3486-9953-C88F-FED3D2A7489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078BC1C-FE65-47D2-B493-059F33FC48B7}" type="slidenum">
              <a:rPr lang="en-US" altLang="en-US" smtClean="0"/>
              <a:pPr>
                <a:spcBef>
                  <a:spcPct val="0"/>
                </a:spcBef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6D94BE9E-72EF-6017-B5E2-15DA2841349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979DBF7A-15DC-A70B-F671-EDA0F4F2CAE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Cover geographical statistics</a:t>
            </a:r>
          </a:p>
        </p:txBody>
      </p:sp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6793D081-F499-2FCB-0CE0-C94C6386B8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C150832-3624-46A2-AFB9-A54D280CAEE8}" type="slidenum">
              <a:rPr lang="en-US" altLang="en-US" smtClean="0"/>
              <a:pPr>
                <a:spcBef>
                  <a:spcPct val="0"/>
                </a:spcBef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>
            <a:extLst>
              <a:ext uri="{FF2B5EF4-FFF2-40B4-BE49-F238E27FC236}">
                <a16:creationId xmlns:a16="http://schemas.microsoft.com/office/drawing/2014/main" id="{BD24DC7B-BD40-FA2C-D17E-5A37EFC4BA2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Notes Placeholder 2">
            <a:extLst>
              <a:ext uri="{FF2B5EF4-FFF2-40B4-BE49-F238E27FC236}">
                <a16:creationId xmlns:a16="http://schemas.microsoft.com/office/drawing/2014/main" id="{C7500336-E2CA-DF1C-3C80-A74D13A5B30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Cover geographical statistics</a:t>
            </a:r>
          </a:p>
        </p:txBody>
      </p:sp>
      <p:sp>
        <p:nvSpPr>
          <p:cNvPr id="38916" name="Slide Number Placeholder 3">
            <a:extLst>
              <a:ext uri="{FF2B5EF4-FFF2-40B4-BE49-F238E27FC236}">
                <a16:creationId xmlns:a16="http://schemas.microsoft.com/office/drawing/2014/main" id="{EA46E174-5E28-EA4E-1076-B504E57416F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D27932F-2E06-4F1E-9CD7-25C143A0459D}" type="slidenum">
              <a:rPr lang="en-US" altLang="en-US" smtClean="0"/>
              <a:pPr>
                <a:spcBef>
                  <a:spcPct val="0"/>
                </a:spcBef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C6A0D-685D-EBA0-6DF4-055A9058B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95944-E199-5E02-CE47-C877ECE69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34A48-763C-28DF-2317-29431A350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21227-84AA-1D1D-75B4-DB0F3DCF5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1E54A-476A-D02D-13D7-17190D7C3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9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8879D-43A4-BDF0-8104-BB9E96EDF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E1DD15-0D01-58C3-F4F7-4F48BBB9A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932BD-3283-8F5D-4CFD-266280E03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6B1CB-B8E2-54E9-E90B-CD2095B2F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0C578-DAB4-6607-486B-2FACE9132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34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804E2-7AA6-DD0D-4D95-8FCA8B881E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0B713-53F7-E915-271B-FCED20C9BF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5340D-EFE0-F5DC-69C9-7DACD9A2A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758CF-339B-C575-D5DA-B1C62288E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A6657-5EB7-D770-BFE2-5D0CB982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536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1F9B-F975-E31F-DFE3-0B33FACCE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1BC0C-AA43-264E-3216-662D9ADD8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B3F52-83C5-6659-9186-5E19A1A83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6C57B-D8DF-91B8-D79D-5DA797957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B9F0D-0EAB-0B57-081F-59D9BCC98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08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25080-0C15-ADB3-2F5B-8FA96104A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AB705-322C-7365-B037-645E713C5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694DE-8280-0164-BAEE-CCF04118B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8321E-1B4F-AC93-DB68-6AD14BBAF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05160-EAA2-0570-CC51-A49DAF684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806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BAD28-6390-A583-73EB-E2A08899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6FC77-D03C-298B-F9F2-392DF32DB1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53B5ED-EBA2-E0C1-07BB-E79AFDC99E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08EFA9-7E9B-19AC-C120-E37467C5A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91208-EFB1-1C24-B4A3-EBA30F16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291885-E880-2A0D-BEE0-8092B8292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39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3F3A7-0993-4234-026B-956D6F891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BFE66-FA30-0492-2E4F-80BDBE45F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C0F902-E781-B6E5-D63B-34FD97B20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AAEECD-5BBA-933C-7230-EEF82A8BF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337EAF-D6F5-5F71-3274-EB6BCBE6D9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972003-99FA-4095-6333-4C2D11F3F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292BE1-BF60-85B7-9A2B-51A0C9872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987CF8-BC5F-7FCE-8E64-B9CAD9145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837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4B9ED-E33D-242C-CA23-F982DE3E5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9D766-AB98-C549-CB41-B5EA57CA9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2EFF6-0E8C-06C4-70BA-8DDB29E3B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CD9107-C15B-6AE0-02F8-49FDE06C7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0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AE7E57-94A1-AE16-0139-4FC8A9C1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9D230E-17EF-99B3-8EDE-B803394B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63217A-02BD-4A6B-4D98-11D1AF8CF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26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F583A-B597-EDBE-6B65-385568F56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8B0B6-4018-3B0A-1B84-FE3FD8B09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8BD57-9EC0-816E-3501-93DABE6E6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3D20A2-ED02-CC55-0B43-E906A56C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4D62B6-BDC5-A107-7B27-77804F37F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E6A87-77CC-73C0-1BD1-6E4FB9DA6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833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F7135-F2EC-B4C3-3F48-3CA75981E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E97049-6E20-A321-D9FA-601E7A3C7E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1A9D6-541C-E4D5-4EDD-513863CEC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5A35D9-6267-CF47-D3C7-C0FC0E7B2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34DF5-14D4-BF40-5248-436F75A04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5D91F-F5E7-B453-1482-94ECF04E4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191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A2F900-7676-47F7-5C06-A01877876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02A775-5B20-F9A4-C0FB-08D6575B1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871DF8-1530-D3CE-D930-82ADB9F51C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F8834-18B1-4FB7-AF45-514F3DA2A41F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C996B-20E5-7B0C-00B4-34098BA9B7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C99DB-E9FE-12A2-0392-E405103BBA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F55E6-6079-4126-83CF-A9CF7825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811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naconda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python-programming-linux-wallpaper-tcgob/download/1440x900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storage-png/download/53843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storage-png/download/53843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hyperlink" Target="https://openclipart.org/detail/68413/database-by-buggi" TargetMode="External"/><Relationship Id="rId7" Type="http://schemas.openxmlformats.org/officeDocument/2006/relationships/hyperlink" Target="https://commons.wikimedia.org/wiki/File:Magnifying_Glass_Photo.jp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11" Type="http://schemas.openxmlformats.org/officeDocument/2006/relationships/hyperlink" Target="http://scherlund.blogspot.com/2017/03/artificial-intelligence-machine.html" TargetMode="External"/><Relationship Id="rId5" Type="http://schemas.openxmlformats.org/officeDocument/2006/relationships/hyperlink" Target="https://openclipart.org/detail/213736/broom---coloured-by-frankes-213736" TargetMode="External"/><Relationship Id="rId10" Type="http://schemas.openxmlformats.org/officeDocument/2006/relationships/image" Target="../media/image7.jpg"/><Relationship Id="rId4" Type="http://schemas.openxmlformats.org/officeDocument/2006/relationships/image" Target="../media/image4.png"/><Relationship Id="rId9" Type="http://schemas.openxmlformats.org/officeDocument/2006/relationships/hyperlink" Target="http://www.pixnio.com/space/satellite-nasa-space-shuttle-technology-univers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68413/database-by-buggi" TargetMode="External"/><Relationship Id="rId7" Type="http://schemas.openxmlformats.org/officeDocument/2006/relationships/hyperlink" Target="https://commons.wikimedia.org/wiki/File:Magnifying_Glass_Photo.jp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hyperlink" Target="https://openclipart.org/detail/213736/broom---coloured-by-frankes-213736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14E90-CF1F-2B7A-B911-8C1AF1E0B0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57351A-2C01-73A7-0302-929F4CAC7C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8687C9-5A13-AA18-EAD5-E612A76618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117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>
            <a:extLst>
              <a:ext uri="{FF2B5EF4-FFF2-40B4-BE49-F238E27FC236}">
                <a16:creationId xmlns:a16="http://schemas.microsoft.com/office/drawing/2014/main" id="{8627ABF8-FC96-0548-B946-184699C2B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Jupyter notebook</a:t>
            </a:r>
          </a:p>
        </p:txBody>
      </p:sp>
      <p:sp>
        <p:nvSpPr>
          <p:cNvPr id="25603" name="Content Placeholder 2">
            <a:extLst>
              <a:ext uri="{FF2B5EF4-FFF2-40B4-BE49-F238E27FC236}">
                <a16:creationId xmlns:a16="http://schemas.microsoft.com/office/drawing/2014/main" id="{0BEB1115-18CA-A6B7-F3B6-0B18CB8FE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371601"/>
            <a:ext cx="8229600" cy="4373563"/>
          </a:xfrm>
        </p:spPr>
        <p:txBody>
          <a:bodyPr/>
          <a:lstStyle/>
          <a:p>
            <a:pPr eaLnBrk="1" hangingPunct="1"/>
            <a:r>
              <a:rPr lang="en-US" altLang="en-US"/>
              <a:t>open-source web application that allows you to create and share documents that contain live code, equations, visualizations and narrative text.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C8CC29-7837-1C9E-E847-013B59633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9279" y="3558382"/>
            <a:ext cx="2467425" cy="265434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:a16="http://schemas.microsoft.com/office/drawing/2014/main" id="{B0837416-375E-5932-7822-CE4925186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Installation</a:t>
            </a:r>
          </a:p>
        </p:txBody>
      </p:sp>
      <p:sp>
        <p:nvSpPr>
          <p:cNvPr id="27651" name="Content Placeholder 2">
            <a:extLst>
              <a:ext uri="{FF2B5EF4-FFF2-40B4-BE49-F238E27FC236}">
                <a16:creationId xmlns:a16="http://schemas.microsoft.com/office/drawing/2014/main" id="{4AB1C7B2-98A7-D9B0-F6DF-DF60E3973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19201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sz="2400"/>
              <a:t>The easiest way for a beginner to get started with Jupyter Notebooks is by installing </a:t>
            </a:r>
            <a:r>
              <a:rPr lang="en-US" altLang="en-US" sz="2400" u="sng">
                <a:hlinkClick r:id="rId3"/>
              </a:rPr>
              <a:t>Anaconda</a:t>
            </a:r>
            <a:r>
              <a:rPr lang="en-US" altLang="en-US" sz="2400"/>
              <a:t>. 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2400"/>
              <a:t>(https://www.anaconda.com/download/#macos)</a:t>
            </a:r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pic>
        <p:nvPicPr>
          <p:cNvPr id="27652" name="Picture 2">
            <a:extLst>
              <a:ext uri="{FF2B5EF4-FFF2-40B4-BE49-F238E27FC236}">
                <a16:creationId xmlns:a16="http://schemas.microsoft.com/office/drawing/2014/main" id="{32EC5F07-ACB5-86FA-9BBC-85085AC3A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895600"/>
            <a:ext cx="74676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4FB9961D-2E10-5ABE-1C70-F3E200280B5E}"/>
              </a:ext>
            </a:extLst>
          </p:cNvPr>
          <p:cNvSpPr/>
          <p:nvPr/>
        </p:nvSpPr>
        <p:spPr>
          <a:xfrm rot="18930184">
            <a:off x="3344863" y="4260850"/>
            <a:ext cx="914400" cy="12192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DB5D19BB-BCE9-5CF3-20E8-5A2F1B7F3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Installation</a:t>
            </a:r>
          </a:p>
        </p:txBody>
      </p:sp>
      <p:sp>
        <p:nvSpPr>
          <p:cNvPr id="29699" name="Content Placeholder 2">
            <a:extLst>
              <a:ext uri="{FF2B5EF4-FFF2-40B4-BE49-F238E27FC236}">
                <a16:creationId xmlns:a16="http://schemas.microsoft.com/office/drawing/2014/main" id="{D7880628-09A8-E8CF-C647-A2DB5B603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19201"/>
            <a:ext cx="8229600" cy="4525963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pic>
        <p:nvPicPr>
          <p:cNvPr id="29700" name="Picture 1">
            <a:extLst>
              <a:ext uri="{FF2B5EF4-FFF2-40B4-BE49-F238E27FC236}">
                <a16:creationId xmlns:a16="http://schemas.microsoft.com/office/drawing/2014/main" id="{1D16A6AD-0ED8-173F-F4FA-061E69BCE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327275"/>
            <a:ext cx="4419600" cy="3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1" name="Picture 2">
            <a:extLst>
              <a:ext uri="{FF2B5EF4-FFF2-40B4-BE49-F238E27FC236}">
                <a16:creationId xmlns:a16="http://schemas.microsoft.com/office/drawing/2014/main" id="{07F1064C-A550-2123-B80D-823500AF6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2327276"/>
            <a:ext cx="4114800" cy="338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355A1898-7E95-6AB5-3626-9C96362A4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76" y="205583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en-US" b="1" dirty="0"/>
              <a:t>Creating Your First Notebook</a:t>
            </a: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BF65D71D-4D5C-2946-5F73-BD79F5D9F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19201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dirty="0"/>
              <a:t>run </a:t>
            </a:r>
            <a:r>
              <a:rPr lang="en-US" altLang="en-US" dirty="0" err="1"/>
              <a:t>Jupyter</a:t>
            </a:r>
            <a:r>
              <a:rPr lang="en-US" altLang="en-US" dirty="0"/>
              <a:t> via the Anaconda shortcut create within your start menu, a dashboard will appear.  </a:t>
            </a:r>
          </a:p>
          <a:p>
            <a:pPr eaLnBrk="1" hangingPunct="1"/>
            <a:endParaRPr lang="en-US" altLang="en-US" dirty="0"/>
          </a:p>
        </p:txBody>
      </p:sp>
      <p:pic>
        <p:nvPicPr>
          <p:cNvPr id="31748" name="Picture 3">
            <a:extLst>
              <a:ext uri="{FF2B5EF4-FFF2-40B4-BE49-F238E27FC236}">
                <a16:creationId xmlns:a16="http://schemas.microsoft.com/office/drawing/2014/main" id="{8A895EE3-245A-D944-4056-D7C833846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3048000"/>
            <a:ext cx="6934200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9" name="TextBox 4">
            <a:extLst>
              <a:ext uri="{FF2B5EF4-FFF2-40B4-BE49-F238E27FC236}">
                <a16:creationId xmlns:a16="http://schemas.microsoft.com/office/drawing/2014/main" id="{AD6998F3-F6DA-2667-D0B0-666A08E172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5867400"/>
            <a:ext cx="1524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Dashboard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>
            <a:extLst>
              <a:ext uri="{FF2B5EF4-FFF2-40B4-BE49-F238E27FC236}">
                <a16:creationId xmlns:a16="http://schemas.microsoft.com/office/drawing/2014/main" id="{C3F3590F-4E1C-93E2-49BC-F2F83BC49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notebook interface</a:t>
            </a:r>
          </a:p>
        </p:txBody>
      </p:sp>
      <p:pic>
        <p:nvPicPr>
          <p:cNvPr id="33795" name="Content Placeholder 3">
            <a:extLst>
              <a:ext uri="{FF2B5EF4-FFF2-40B4-BE49-F238E27FC236}">
                <a16:creationId xmlns:a16="http://schemas.microsoft.com/office/drawing/2014/main" id="{8ADFAECB-FABC-1B36-BFE6-C1E63EC9AD91}"/>
              </a:ext>
            </a:extLst>
          </p:cNvPr>
          <p:cNvPicPr>
            <a:picLocks noGrp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81200" y="1676400"/>
            <a:ext cx="8229600" cy="1619250"/>
          </a:xfrm>
        </p:spPr>
      </p:pic>
      <p:sp>
        <p:nvSpPr>
          <p:cNvPr id="33796" name="TextBox 4">
            <a:extLst>
              <a:ext uri="{FF2B5EF4-FFF2-40B4-BE49-F238E27FC236}">
                <a16:creationId xmlns:a16="http://schemas.microsoft.com/office/drawing/2014/main" id="{C4E6F8DE-749B-5C37-1BC0-80497440C9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3276600"/>
            <a:ext cx="75438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i="1"/>
              <a:t>cells</a:t>
            </a:r>
            <a:r>
              <a:rPr lang="en-US" altLang="en-US" sz="1800"/>
              <a:t> and </a:t>
            </a:r>
            <a:r>
              <a:rPr lang="en-US" altLang="en-US" sz="1800" i="1"/>
              <a:t>kernels</a:t>
            </a:r>
            <a:r>
              <a:rPr lang="en-US" altLang="en-US" sz="1800"/>
              <a:t> are key both to understanding Jupyter and to what makes it more than just a word processor.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A kernel is a "computational engine" that executes the code contained in a notebook document.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A cell is a container for text to be displayed in the notebook or code to be executed by the notebook's kernel.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A </a:t>
            </a:r>
            <a:r>
              <a:rPr lang="en-US" altLang="en-US" sz="1800" b="1"/>
              <a:t>code cell</a:t>
            </a:r>
            <a:r>
              <a:rPr lang="en-US" altLang="en-US" sz="1800"/>
              <a:t> contains code to be executed in the kernel and displays its output below.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>
            <a:extLst>
              <a:ext uri="{FF2B5EF4-FFF2-40B4-BE49-F238E27FC236}">
                <a16:creationId xmlns:a16="http://schemas.microsoft.com/office/drawing/2014/main" id="{EA9C9E95-2C47-75CB-40F9-B612434E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notebook interface</a:t>
            </a:r>
          </a:p>
        </p:txBody>
      </p:sp>
      <p:pic>
        <p:nvPicPr>
          <p:cNvPr id="35843" name="Content Placeholder 2">
            <a:extLst>
              <a:ext uri="{FF2B5EF4-FFF2-40B4-BE49-F238E27FC236}">
                <a16:creationId xmlns:a16="http://schemas.microsoft.com/office/drawing/2014/main" id="{78526D8A-B177-E290-A2E7-5262599331B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81200" y="2590800"/>
            <a:ext cx="8229600" cy="1117600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>
            <a:extLst>
              <a:ext uri="{FF2B5EF4-FFF2-40B4-BE49-F238E27FC236}">
                <a16:creationId xmlns:a16="http://schemas.microsoft.com/office/drawing/2014/main" id="{852C4578-A3AF-3BA5-2057-9CE9C53C1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Quick Keys</a:t>
            </a:r>
          </a:p>
        </p:txBody>
      </p:sp>
      <p:sp>
        <p:nvSpPr>
          <p:cNvPr id="37891" name="Content Placeholder 2">
            <a:extLst>
              <a:ext uri="{FF2B5EF4-FFF2-40B4-BE49-F238E27FC236}">
                <a16:creationId xmlns:a16="http://schemas.microsoft.com/office/drawing/2014/main" id="{DD072045-85B6-9D39-1695-140DBFA73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19201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/>
              <a:t>In command mode: </a:t>
            </a:r>
          </a:p>
          <a:p>
            <a:pPr lvl="1" eaLnBrk="1" hangingPunct="1"/>
            <a:r>
              <a:rPr lang="en-US" altLang="en-US"/>
              <a:t>Scroll up and down your cells with your </a:t>
            </a:r>
            <a:r>
              <a:rPr lang="en-US" altLang="en-US" sz="1800"/>
              <a:t>Up</a:t>
            </a:r>
            <a:r>
              <a:rPr lang="en-US" altLang="en-US"/>
              <a:t> and </a:t>
            </a:r>
            <a:r>
              <a:rPr lang="en-US" altLang="en-US" sz="1800"/>
              <a:t>Down</a:t>
            </a:r>
            <a:r>
              <a:rPr lang="en-US" altLang="en-US"/>
              <a:t> keys.</a:t>
            </a:r>
          </a:p>
          <a:p>
            <a:pPr lvl="1" eaLnBrk="1" hangingPunct="1"/>
            <a:r>
              <a:rPr lang="en-US" altLang="en-US"/>
              <a:t>Press </a:t>
            </a:r>
            <a:r>
              <a:rPr lang="en-US" altLang="en-US" sz="1800"/>
              <a:t>A</a:t>
            </a:r>
            <a:r>
              <a:rPr lang="en-US" altLang="en-US"/>
              <a:t> or </a:t>
            </a:r>
            <a:r>
              <a:rPr lang="en-US" altLang="en-US" sz="1800"/>
              <a:t>B</a:t>
            </a:r>
            <a:r>
              <a:rPr lang="en-US" altLang="en-US"/>
              <a:t> to insert a new cell above or below the active cell.</a:t>
            </a:r>
          </a:p>
          <a:p>
            <a:pPr lvl="1" eaLnBrk="1" hangingPunct="1"/>
            <a:r>
              <a:rPr lang="en-US" altLang="en-US" sz="1800"/>
              <a:t>M</a:t>
            </a:r>
            <a:r>
              <a:rPr lang="en-US" altLang="en-US"/>
              <a:t> will transform the active cell to a Markdown cell.</a:t>
            </a:r>
          </a:p>
          <a:p>
            <a:pPr lvl="1" eaLnBrk="1" hangingPunct="1"/>
            <a:r>
              <a:rPr lang="en-US" altLang="en-US" sz="1800"/>
              <a:t>Y</a:t>
            </a:r>
            <a:r>
              <a:rPr lang="en-US" altLang="en-US"/>
              <a:t> will set the active cell to a code cell.</a:t>
            </a:r>
          </a:p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2618F-8C5A-26EF-9C25-D4F72DB43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Python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FFFAB2-2545-08AE-0600-77DC95A05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u="none" strike="noStrike" baseline="0" dirty="0">
                <a:solidFill>
                  <a:srgbClr val="000000"/>
                </a:solidFill>
                <a:latin typeface="ArialNarrow"/>
              </a:rPr>
              <a:t>Variables are used to store values in Python</a:t>
            </a:r>
          </a:p>
          <a:p>
            <a:pPr marL="0" indent="0" algn="l">
              <a:buNone/>
            </a:pPr>
            <a:r>
              <a:rPr lang="en-US" b="0" i="0" u="none" strike="noStrike" baseline="0" dirty="0">
                <a:solidFill>
                  <a:srgbClr val="000000"/>
                </a:solidFill>
                <a:latin typeface="ArialNarrow"/>
              </a:rPr>
              <a:t>        Assign values to variable using “=”</a:t>
            </a:r>
          </a:p>
          <a:p>
            <a:pPr marL="0" indent="0" algn="l">
              <a:buNone/>
            </a:pPr>
            <a:r>
              <a:rPr lang="en-US" b="0" i="0" u="none" strike="noStrike" baseline="0" dirty="0">
                <a:solidFill>
                  <a:srgbClr val="000000"/>
                </a:solidFill>
                <a:latin typeface="ArialNarrow"/>
              </a:rPr>
              <a:t>        Variables can be of any type</a:t>
            </a:r>
          </a:p>
          <a:p>
            <a:pPr marL="0" indent="0" algn="l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869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BC521-508F-9202-09C2-CD1994F9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ystem-ui"/>
              </a:rPr>
              <a:t>Python Data Types</a:t>
            </a:r>
            <a:br>
              <a:rPr lang="en-US" b="1" i="0" dirty="0">
                <a:effectLst/>
                <a:latin typeface="system-ui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EDB4D-C7F8-18DB-8939-E57DB7846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2800" b="0" i="0" u="none" strike="noStrike" baseline="0" dirty="0">
                <a:solidFill>
                  <a:srgbClr val="000000"/>
                </a:solidFill>
                <a:latin typeface="ArialNarrow"/>
              </a:rPr>
              <a:t>Python Types</a:t>
            </a:r>
          </a:p>
          <a:p>
            <a:pPr marL="0" indent="0" algn="l">
              <a:buNone/>
            </a:pPr>
            <a:r>
              <a:rPr lang="en-US" sz="2800" b="0" i="0" u="none" strike="noStrike" baseline="0" dirty="0">
                <a:solidFill>
                  <a:srgbClr val="0B64B1"/>
                </a:solidFill>
                <a:latin typeface="ArialMT"/>
              </a:rPr>
              <a:t> – 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ArialNarrow"/>
              </a:rPr>
              <a:t>Numbers</a:t>
            </a:r>
          </a:p>
          <a:p>
            <a:pPr marL="0" indent="0" algn="l">
              <a:buNone/>
            </a:pPr>
            <a:r>
              <a:rPr lang="en-US" dirty="0">
                <a:solidFill>
                  <a:srgbClr val="0B64B1"/>
                </a:solidFill>
                <a:latin typeface="ArialMT"/>
              </a:rPr>
              <a:t>      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ArialNarrow"/>
              </a:rPr>
              <a:t>Floating point (2.0, 3.14159, etc.)</a:t>
            </a:r>
          </a:p>
          <a:p>
            <a:pPr marL="0" indent="0" algn="l">
              <a:buNone/>
            </a:pPr>
            <a:r>
              <a:rPr lang="fr-FR" dirty="0">
                <a:solidFill>
                  <a:srgbClr val="0B64B1"/>
                </a:solidFill>
                <a:latin typeface="ArialMT"/>
              </a:rPr>
              <a:t>     </a:t>
            </a:r>
            <a:r>
              <a:rPr lang="fr-FR" sz="2800" b="0" i="0" u="none" strike="noStrike" baseline="0" dirty="0">
                <a:solidFill>
                  <a:srgbClr val="0B64B1"/>
                </a:solidFill>
                <a:latin typeface="ArialMT"/>
              </a:rPr>
              <a:t> </a:t>
            </a:r>
            <a:r>
              <a:rPr lang="fr-FR" sz="2800" b="0" i="0" u="none" strike="noStrike" baseline="0" dirty="0" err="1">
                <a:solidFill>
                  <a:srgbClr val="000000"/>
                </a:solidFill>
                <a:latin typeface="ArialNarrow"/>
              </a:rPr>
              <a:t>Integers</a:t>
            </a:r>
            <a:r>
              <a:rPr lang="fr-FR" sz="2800" b="0" i="0" u="none" strike="noStrike" baseline="0" dirty="0">
                <a:solidFill>
                  <a:srgbClr val="000000"/>
                </a:solidFill>
                <a:latin typeface="ArialNarrow"/>
              </a:rPr>
              <a:t> (3, 7, 100, etc.)</a:t>
            </a:r>
          </a:p>
          <a:p>
            <a:pPr marL="0" indent="0" algn="l">
              <a:buNone/>
            </a:pPr>
            <a:r>
              <a:rPr lang="en-US" sz="2800" b="0" i="0" u="none" strike="noStrike" baseline="0" dirty="0">
                <a:solidFill>
                  <a:srgbClr val="0B64B1"/>
                </a:solidFill>
                <a:latin typeface="ArialMT"/>
              </a:rPr>
              <a:t>– 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ArialNarrow"/>
              </a:rPr>
              <a:t>Strings</a:t>
            </a:r>
          </a:p>
          <a:p>
            <a:pPr marL="0" indent="0" algn="l">
              <a:buNone/>
            </a:pPr>
            <a:r>
              <a:rPr lang="en-US" dirty="0">
                <a:solidFill>
                  <a:srgbClr val="0B64B1"/>
                </a:solidFill>
                <a:latin typeface="ArialMT"/>
              </a:rPr>
              <a:t>    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ArialNarrow"/>
              </a:rPr>
              <a:t>Sequence of characters (“Hello”, “20003”)</a:t>
            </a:r>
          </a:p>
          <a:p>
            <a:pPr marL="0" indent="0" algn="l">
              <a:buNone/>
            </a:pPr>
            <a:r>
              <a:rPr lang="en-US" sz="2800" b="0" i="0" u="none" strike="noStrike" baseline="0" dirty="0">
                <a:solidFill>
                  <a:srgbClr val="0B64B1"/>
                </a:solidFill>
                <a:latin typeface="ArialMT"/>
              </a:rPr>
              <a:t>– 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ArialNarrow"/>
              </a:rPr>
              <a:t>Lists, tuples, dictionaries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601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B356-DA31-7952-CC5F-950669307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ystem-ui"/>
              </a:rPr>
              <a:t>Python Operators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57A4AF3-9AE0-F5C8-4A9C-EA2FE7135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676" y="2140186"/>
            <a:ext cx="4106870" cy="360305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DA20C1-4C83-5040-EC25-208C916AA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427" y="2311009"/>
            <a:ext cx="4277129" cy="324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299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904A71-BF94-61C7-1566-F3CFD7DBFF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298" y="0"/>
            <a:ext cx="8565422" cy="428271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C8AA0D-2781-A3C9-01A4-8F329464524A}"/>
              </a:ext>
            </a:extLst>
          </p:cNvPr>
          <p:cNvSpPr txBox="1"/>
          <p:nvPr/>
        </p:nvSpPr>
        <p:spPr>
          <a:xfrm>
            <a:off x="700689" y="3904736"/>
            <a:ext cx="388778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Day 1</a:t>
            </a:r>
          </a:p>
          <a:p>
            <a:endParaRPr lang="en-US" dirty="0"/>
          </a:p>
          <a:p>
            <a:r>
              <a:rPr lang="en-US" sz="2800" dirty="0" err="1"/>
              <a:t>Jupyter</a:t>
            </a:r>
            <a:r>
              <a:rPr lang="en-US" sz="2800" dirty="0"/>
              <a:t> Notebook</a:t>
            </a:r>
          </a:p>
          <a:p>
            <a:r>
              <a:rPr lang="en-US" sz="2800" dirty="0"/>
              <a:t>Python basics</a:t>
            </a:r>
          </a:p>
          <a:p>
            <a:r>
              <a:rPr lang="en-US" sz="2800" dirty="0"/>
              <a:t>Extract Transform Load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CE520D-8153-1A98-E4F9-334A07BDF7F2}"/>
              </a:ext>
            </a:extLst>
          </p:cNvPr>
          <p:cNvSpPr txBox="1"/>
          <p:nvPr/>
        </p:nvSpPr>
        <p:spPr>
          <a:xfrm>
            <a:off x="6960502" y="3917094"/>
            <a:ext cx="388778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Day 2</a:t>
            </a:r>
          </a:p>
          <a:p>
            <a:endParaRPr lang="en-US" dirty="0"/>
          </a:p>
          <a:p>
            <a:r>
              <a:rPr lang="en-US" sz="2800" dirty="0"/>
              <a:t>Strings</a:t>
            </a:r>
          </a:p>
          <a:p>
            <a:r>
              <a:rPr lang="en-US" sz="2800" dirty="0"/>
              <a:t>Data Visualizations</a:t>
            </a:r>
          </a:p>
          <a:p>
            <a:r>
              <a:rPr lang="en-US" sz="2800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4792965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77429C1A-EB96-1852-57C6-0FA7C5D2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Python Functions</a:t>
            </a:r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7E52D683-4077-0D27-1C6B-F3962416E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3940" y="1964642"/>
            <a:ext cx="6674709" cy="4351338"/>
          </a:xfrm>
        </p:spPr>
        <p:txBody>
          <a:bodyPr/>
          <a:lstStyle/>
          <a:p>
            <a:pPr marL="0" indent="0">
              <a:buNone/>
            </a:pPr>
            <a:endParaRPr lang="en-US" altLang="en-US" dirty="0">
              <a:solidFill>
                <a:srgbClr val="222222"/>
              </a:solidFill>
              <a:latin typeface="Lato" panose="020F0502020204030203" pitchFamily="34" charset="0"/>
            </a:endParaRPr>
          </a:p>
          <a:p>
            <a:pPr marL="400050" lvl="1" indent="0">
              <a:buNone/>
            </a:pPr>
            <a:r>
              <a:rPr lang="en-US" altLang="en-US" dirty="0">
                <a:solidFill>
                  <a:srgbClr val="222222"/>
                </a:solidFill>
                <a:latin typeface="Lato" panose="020F0502020204030203" pitchFamily="34" charset="0"/>
              </a:rPr>
              <a:t>	</a:t>
            </a:r>
          </a:p>
          <a:p>
            <a:pPr marL="400050" lvl="1" indent="0">
              <a:buNone/>
            </a:pPr>
            <a:r>
              <a:rPr lang="en-US" altLang="en-US" dirty="0">
                <a:solidFill>
                  <a:srgbClr val="222222"/>
                </a:solidFill>
                <a:latin typeface="Lato" panose="020F0502020204030203" pitchFamily="34" charset="0"/>
              </a:rPr>
              <a:t>def </a:t>
            </a:r>
            <a:r>
              <a:rPr lang="en-US" altLang="en-US" dirty="0" err="1">
                <a:solidFill>
                  <a:srgbClr val="222222"/>
                </a:solidFill>
                <a:latin typeface="Lato" panose="020F0502020204030203" pitchFamily="34" charset="0"/>
              </a:rPr>
              <a:t>add_numbers</a:t>
            </a:r>
            <a:r>
              <a:rPr lang="en-US" altLang="en-US" dirty="0">
                <a:solidFill>
                  <a:srgbClr val="222222"/>
                </a:solidFill>
                <a:latin typeface="Lato" panose="020F0502020204030203" pitchFamily="34" charset="0"/>
              </a:rPr>
              <a:t>(</a:t>
            </a:r>
            <a:r>
              <a:rPr lang="en-US" altLang="en-US" dirty="0" err="1">
                <a:solidFill>
                  <a:srgbClr val="222222"/>
                </a:solidFill>
                <a:latin typeface="Lato" panose="020F0502020204030203" pitchFamily="34" charset="0"/>
              </a:rPr>
              <a:t>x,y</a:t>
            </a:r>
            <a:r>
              <a:rPr lang="en-US" altLang="en-US" dirty="0">
                <a:solidFill>
                  <a:srgbClr val="222222"/>
                </a:solidFill>
                <a:latin typeface="Lato" panose="020F0502020204030203" pitchFamily="34" charset="0"/>
              </a:rPr>
              <a:t>):</a:t>
            </a:r>
          </a:p>
          <a:p>
            <a:pPr marL="400050" lvl="1" indent="0">
              <a:buNone/>
            </a:pPr>
            <a:r>
              <a:rPr lang="en-US" altLang="en-US" dirty="0">
                <a:solidFill>
                  <a:srgbClr val="222222"/>
                </a:solidFill>
                <a:latin typeface="Lato" panose="020F0502020204030203" pitchFamily="34" charset="0"/>
              </a:rPr>
              <a:t>	   	sum = x + y</a:t>
            </a:r>
          </a:p>
          <a:p>
            <a:pPr marL="400050" lvl="1" indent="0">
              <a:buNone/>
            </a:pPr>
            <a:r>
              <a:rPr lang="en-US" altLang="en-US" dirty="0">
                <a:solidFill>
                  <a:srgbClr val="222222"/>
                </a:solidFill>
                <a:latin typeface="Lato" panose="020F0502020204030203" pitchFamily="34" charset="0"/>
              </a:rPr>
              <a:t>  	 	return sum</a:t>
            </a:r>
          </a:p>
          <a:p>
            <a:pPr marL="400050" lvl="1" indent="0">
              <a:buNone/>
            </a:pPr>
            <a:endParaRPr lang="en-US" altLang="en-US" dirty="0">
              <a:solidFill>
                <a:srgbClr val="222222"/>
              </a:solidFill>
              <a:latin typeface="Lato" panose="020F0502020204030203" pitchFamily="34" charset="0"/>
            </a:endParaRPr>
          </a:p>
          <a:p>
            <a:pPr marL="400050" lvl="1" indent="0">
              <a:buNone/>
            </a:pPr>
            <a:r>
              <a:rPr lang="en-US" altLang="en-US" dirty="0" err="1">
                <a:solidFill>
                  <a:srgbClr val="222222"/>
                </a:solidFill>
                <a:latin typeface="Lato" panose="020F0502020204030203" pitchFamily="34" charset="0"/>
              </a:rPr>
              <a:t>add_numbers</a:t>
            </a:r>
            <a:r>
              <a:rPr lang="en-US" altLang="en-US" dirty="0">
                <a:solidFill>
                  <a:srgbClr val="222222"/>
                </a:solidFill>
                <a:latin typeface="Lato" panose="020F0502020204030203" pitchFamily="34" charset="0"/>
              </a:rPr>
              <a:t>(5, 6)</a:t>
            </a:r>
          </a:p>
        </p:txBody>
      </p:sp>
      <p:pic>
        <p:nvPicPr>
          <p:cNvPr id="48132" name="Picture 2">
            <a:extLst>
              <a:ext uri="{FF2B5EF4-FFF2-40B4-BE49-F238E27FC236}">
                <a16:creationId xmlns:a16="http://schemas.microsoft.com/office/drawing/2014/main" id="{C8EE85F0-E30B-4B1D-1A88-9FDD61011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5211" y="230188"/>
            <a:ext cx="12509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62228B9A-4F8C-61B4-1397-359100E66EA4}"/>
              </a:ext>
            </a:extLst>
          </p:cNvPr>
          <p:cNvSpPr/>
          <p:nvPr/>
        </p:nvSpPr>
        <p:spPr>
          <a:xfrm rot="1754743">
            <a:off x="4203701" y="2120901"/>
            <a:ext cx="309563" cy="688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EA573E16-CF55-A636-4D00-A5EACF2219DD}"/>
              </a:ext>
            </a:extLst>
          </p:cNvPr>
          <p:cNvSpPr/>
          <p:nvPr/>
        </p:nvSpPr>
        <p:spPr>
          <a:xfrm>
            <a:off x="2667000" y="2365375"/>
            <a:ext cx="217488" cy="4762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6BC1B264-53AC-F0D8-AF27-5A6CC0BA7A6E}"/>
              </a:ext>
            </a:extLst>
          </p:cNvPr>
          <p:cNvSpPr/>
          <p:nvPr/>
        </p:nvSpPr>
        <p:spPr>
          <a:xfrm rot="2693106">
            <a:off x="5622925" y="2378075"/>
            <a:ext cx="217488" cy="4762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8136" name="TextBox 10">
            <a:extLst>
              <a:ext uri="{FF2B5EF4-FFF2-40B4-BE49-F238E27FC236}">
                <a16:creationId xmlns:a16="http://schemas.microsoft.com/office/drawing/2014/main" id="{EAC9A03A-4D5E-962D-77D4-8448039D14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3100" y="1884364"/>
            <a:ext cx="22431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Define the function</a:t>
            </a:r>
          </a:p>
        </p:txBody>
      </p:sp>
      <p:sp>
        <p:nvSpPr>
          <p:cNvPr id="48137" name="TextBox 12">
            <a:extLst>
              <a:ext uri="{FF2B5EF4-FFF2-40B4-BE49-F238E27FC236}">
                <a16:creationId xmlns:a16="http://schemas.microsoft.com/office/drawing/2014/main" id="{F1CCC944-3F1E-A493-3205-43576619B3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3525" y="1587500"/>
            <a:ext cx="22431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Function name</a:t>
            </a:r>
          </a:p>
        </p:txBody>
      </p:sp>
      <p:sp>
        <p:nvSpPr>
          <p:cNvPr id="48138" name="TextBox 13">
            <a:extLst>
              <a:ext uri="{FF2B5EF4-FFF2-40B4-BE49-F238E27FC236}">
                <a16:creationId xmlns:a16="http://schemas.microsoft.com/office/drawing/2014/main" id="{EA483CE8-1791-863A-834A-494CB4268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56275" y="2060575"/>
            <a:ext cx="15065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Arguments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>
            <a:extLst>
              <a:ext uri="{FF2B5EF4-FFF2-40B4-BE49-F238E27FC236}">
                <a16:creationId xmlns:a16="http://schemas.microsoft.com/office/drawing/2014/main" id="{5C5FD729-7434-EEF9-F1E1-961916E0C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Python Modules</a:t>
            </a:r>
          </a:p>
        </p:txBody>
      </p:sp>
      <p:sp>
        <p:nvSpPr>
          <p:cNvPr id="49155" name="Content Placeholder 2">
            <a:extLst>
              <a:ext uri="{FF2B5EF4-FFF2-40B4-BE49-F238E27FC236}">
                <a16:creationId xmlns:a16="http://schemas.microsoft.com/office/drawing/2014/main" id="{351AA50F-B867-69D0-52FE-FB9B047C0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Python code that can be imported inside another Python Program.</a:t>
            </a:r>
          </a:p>
          <a:p>
            <a:endParaRPr lang="en-US" altLang="en-US"/>
          </a:p>
          <a:p>
            <a:r>
              <a:rPr lang="en-US" altLang="en-US"/>
              <a:t>A file that contains a set of functions that you want to include in your application.</a:t>
            </a:r>
          </a:p>
        </p:txBody>
      </p:sp>
      <p:pic>
        <p:nvPicPr>
          <p:cNvPr id="49156" name="Picture 2">
            <a:extLst>
              <a:ext uri="{FF2B5EF4-FFF2-40B4-BE49-F238E27FC236}">
                <a16:creationId xmlns:a16="http://schemas.microsoft.com/office/drawing/2014/main" id="{A8F0B0B8-790B-1880-1CAC-360246C03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4692" y="230188"/>
            <a:ext cx="12509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>
            <a:extLst>
              <a:ext uri="{FF2B5EF4-FFF2-40B4-BE49-F238E27FC236}">
                <a16:creationId xmlns:a16="http://schemas.microsoft.com/office/drawing/2014/main" id="{26022A86-76B7-1266-AE11-41A03C27C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For Loops</a:t>
            </a:r>
          </a:p>
        </p:txBody>
      </p:sp>
      <p:sp>
        <p:nvSpPr>
          <p:cNvPr id="40963" name="Content Placeholder 2">
            <a:extLst>
              <a:ext uri="{FF2B5EF4-FFF2-40B4-BE49-F238E27FC236}">
                <a16:creationId xmlns:a16="http://schemas.microsoft.com/office/drawing/2014/main" id="{EF77AF07-9B7F-0A60-26FF-46A9B69FE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for val in sequence:</a:t>
            </a:r>
          </a:p>
          <a:p>
            <a:pPr marL="0" indent="0"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   # statement(s)</a:t>
            </a:r>
          </a:p>
        </p:txBody>
      </p:sp>
      <p:pic>
        <p:nvPicPr>
          <p:cNvPr id="40964" name="Picture 5">
            <a:extLst>
              <a:ext uri="{FF2B5EF4-FFF2-40B4-BE49-F238E27FC236}">
                <a16:creationId xmlns:a16="http://schemas.microsoft.com/office/drawing/2014/main" id="{927E953E-F5EF-947B-FBA8-4D9A20A6C4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363" y="2043112"/>
            <a:ext cx="4371975" cy="426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>
            <a:extLst>
              <a:ext uri="{FF2B5EF4-FFF2-40B4-BE49-F238E27FC236}">
                <a16:creationId xmlns:a16="http://schemas.microsoft.com/office/drawing/2014/main" id="{662989F6-9B17-88CB-27A4-B61FAAD2C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For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163FC-2807-94A4-56A4-DDD3554C7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languages = ['Swift', 'Python', 'Go', 'JavaScript']</a:t>
            </a:r>
          </a:p>
          <a:p>
            <a:pPr marL="0" indent="0">
              <a:buNone/>
              <a:defRPr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  <a:defRPr/>
            </a:pPr>
            <a:r>
              <a:rPr lang="en-US" sz="20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# access items of a list using for loop</a:t>
            </a:r>
          </a:p>
          <a:p>
            <a:pPr marL="0" indent="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for language in languages:</a:t>
            </a:r>
          </a:p>
          <a:p>
            <a:pPr marL="0" indent="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print(language)</a:t>
            </a:r>
          </a:p>
          <a:p>
            <a:pPr marL="0" indent="0">
              <a:buNone/>
              <a:defRPr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  <a:defRPr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  <a:defRPr/>
            </a:pPr>
            <a:r>
              <a:rPr lang="en-US" sz="20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#output</a:t>
            </a:r>
          </a:p>
          <a:p>
            <a:pPr marL="0" indent="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Swift</a:t>
            </a:r>
          </a:p>
          <a:p>
            <a:pPr marL="0" indent="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Python</a:t>
            </a:r>
          </a:p>
          <a:p>
            <a:pPr marL="0" indent="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Go</a:t>
            </a:r>
          </a:p>
          <a:p>
            <a:pPr marL="0" indent="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C799E-A6BF-5409-1DF5-37A780849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ystem-ui"/>
              </a:rPr>
              <a:t>Missing data</a:t>
            </a:r>
            <a:br>
              <a:rPr lang="en-US" b="1" i="0" dirty="0">
                <a:effectLst/>
                <a:latin typeface="system-ui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2C904C-8360-603D-7B5E-50838E1AA1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73546" y="2230573"/>
            <a:ext cx="3323936" cy="23968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562127-5238-1794-F738-ED7935D47A0A}"/>
              </a:ext>
            </a:extLst>
          </p:cNvPr>
          <p:cNvSpPr txBox="1"/>
          <p:nvPr/>
        </p:nvSpPr>
        <p:spPr>
          <a:xfrm>
            <a:off x="716692" y="1779373"/>
            <a:ext cx="64625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0" i="0" dirty="0">
                <a:solidFill>
                  <a:srgbClr val="040C28"/>
                </a:solidFill>
                <a:effectLst/>
                <a:latin typeface="Google Sans"/>
              </a:rPr>
              <a:t>occur when no data value is stored for the variable in an observation.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79903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98525-41FB-21CB-18B4-9679A06CA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ystem-ui"/>
              </a:rPr>
              <a:t>Statistics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A4658-0465-A8C7-37DD-4E55A962F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Statistics helps use preform data analysis. </a:t>
            </a:r>
          </a:p>
          <a:p>
            <a:endParaRPr lang="en-US" dirty="0"/>
          </a:p>
          <a:p>
            <a:r>
              <a:rPr lang="en-US" dirty="0"/>
              <a:t>Two main statistical methods are used in data analysis: descriptive statistics, which summarizes data using measures like mean and median as well as others, which draw conclusions from data</a:t>
            </a:r>
          </a:p>
        </p:txBody>
      </p:sp>
    </p:spTree>
    <p:extLst>
      <p:ext uri="{BB962C8B-B14F-4D97-AF65-F5344CB8AC3E}">
        <p14:creationId xmlns:p14="http://schemas.microsoft.com/office/powerpoint/2010/main" val="19557519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>
            <a:extLst>
              <a:ext uri="{FF2B5EF4-FFF2-40B4-BE49-F238E27FC236}">
                <a16:creationId xmlns:a16="http://schemas.microsoft.com/office/drawing/2014/main" id="{4BC312B0-D586-BABD-EDBD-6A65BD71D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228600"/>
            <a:ext cx="8229600" cy="838200"/>
          </a:xfrm>
        </p:spPr>
        <p:txBody>
          <a:bodyPr/>
          <a:lstStyle/>
          <a:p>
            <a:pPr eaLnBrk="1" hangingPunct="1"/>
            <a:r>
              <a:rPr lang="en-US" altLang="en-US" sz="3600" b="1"/>
              <a:t>Mean vs Median</a:t>
            </a:r>
          </a:p>
        </p:txBody>
      </p:sp>
      <p:sp>
        <p:nvSpPr>
          <p:cNvPr id="59395" name="Content Placeholder 2">
            <a:extLst>
              <a:ext uri="{FF2B5EF4-FFF2-40B4-BE49-F238E27FC236}">
                <a16:creationId xmlns:a16="http://schemas.microsoft.com/office/drawing/2014/main" id="{1ECD2C4C-A538-256C-AC59-8D97EB6D7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4444" y="1493108"/>
            <a:ext cx="10462054" cy="483076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3600" dirty="0"/>
              <a:t>Real use of the median comes when the data set may contain extreme outliers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3600" dirty="0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3600" dirty="0"/>
              <a:t>An outlier will skew the result of the mean to be less representative of the “average” number 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3600" dirty="0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 dirty="0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dirty="0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dirty="0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dirty="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 dirty="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 dirty="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 dirty="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 dirty="0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1400" dirty="0"/>
          </a:p>
        </p:txBody>
      </p:sp>
      <p:sp>
        <p:nvSpPr>
          <p:cNvPr id="59396" name="AutoShape 2" descr="Image result for normal distribution bell curve">
            <a:extLst>
              <a:ext uri="{FF2B5EF4-FFF2-40B4-BE49-F238E27FC236}">
                <a16:creationId xmlns:a16="http://schemas.microsoft.com/office/drawing/2014/main" id="{8681A744-B5F4-A44E-385C-538B8E4ACB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6553DC9D-0B9F-F09A-99A5-92666F20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228600"/>
            <a:ext cx="8229600" cy="838200"/>
          </a:xfrm>
        </p:spPr>
        <p:txBody>
          <a:bodyPr/>
          <a:lstStyle/>
          <a:p>
            <a:pPr eaLnBrk="1" hangingPunct="1"/>
            <a:r>
              <a:rPr lang="en-US" altLang="en-US" sz="3600" b="1"/>
              <a:t>Measures of Central Tendency</a:t>
            </a:r>
          </a:p>
        </p:txBody>
      </p:sp>
      <p:sp>
        <p:nvSpPr>
          <p:cNvPr id="57347" name="Content Placeholder 2">
            <a:extLst>
              <a:ext uri="{FF2B5EF4-FFF2-40B4-BE49-F238E27FC236}">
                <a16:creationId xmlns:a16="http://schemas.microsoft.com/office/drawing/2014/main" id="{B2A86710-D60A-1C36-1592-44B66BC5B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95401"/>
            <a:ext cx="8229600" cy="483076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3600"/>
              <a:t>Mean, Median, mode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3600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2400"/>
              <a:t>Mean: average value for a variable.  Sum up all the values then divide by number of observations</a:t>
            </a:r>
          </a:p>
          <a:p>
            <a:pPr eaLnBrk="1" hangingPunct="1">
              <a:buFontTx/>
              <a:buChar char="-"/>
            </a:pPr>
            <a:endParaRPr lang="en-US" altLang="en-US" sz="2400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2400"/>
              <a:t>Median:  the value in the middle of the data when arranged in ascending order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2400"/>
              <a:t>Mode: the value that shows up the most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1400"/>
          </a:p>
        </p:txBody>
      </p:sp>
      <p:sp>
        <p:nvSpPr>
          <p:cNvPr id="57348" name="AutoShape 2" descr="Image result for normal distribution bell curve">
            <a:extLst>
              <a:ext uri="{FF2B5EF4-FFF2-40B4-BE49-F238E27FC236}">
                <a16:creationId xmlns:a16="http://schemas.microsoft.com/office/drawing/2014/main" id="{BA63A8FE-DBE3-910A-13D8-5D80AC8F8C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>
            <a:extLst>
              <a:ext uri="{FF2B5EF4-FFF2-40B4-BE49-F238E27FC236}">
                <a16:creationId xmlns:a16="http://schemas.microsoft.com/office/drawing/2014/main" id="{351C6212-3E82-2C6C-D5E5-632D13AE6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228600"/>
            <a:ext cx="8229600" cy="838200"/>
          </a:xfrm>
        </p:spPr>
        <p:txBody>
          <a:bodyPr/>
          <a:lstStyle/>
          <a:p>
            <a:pPr eaLnBrk="1" hangingPunct="1"/>
            <a:r>
              <a:rPr lang="en-US" altLang="en-US" sz="3600" b="1"/>
              <a:t>Measures of Dispersion</a:t>
            </a:r>
          </a:p>
        </p:txBody>
      </p:sp>
      <p:sp>
        <p:nvSpPr>
          <p:cNvPr id="61443" name="Content Placeholder 2">
            <a:extLst>
              <a:ext uri="{FF2B5EF4-FFF2-40B4-BE49-F238E27FC236}">
                <a16:creationId xmlns:a16="http://schemas.microsoft.com/office/drawing/2014/main" id="{6E124D03-05F5-9A00-B9DD-CA81FC840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0" y="1477362"/>
            <a:ext cx="8229600" cy="483076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dirty="0"/>
              <a:t>Variance, Standard deviation, and Interquartile range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dirty="0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2400" dirty="0"/>
              <a:t>Variance: measure of variability that uses all the data. 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2400" dirty="0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2400" dirty="0"/>
              <a:t>Standard deviation: square root of the variance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2400" dirty="0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2400" dirty="0"/>
              <a:t>Interquartile range: based on dividing a data set into quartiles; difference between upper and lower quartiles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dirty="0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dirty="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 dirty="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 dirty="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 dirty="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 dirty="0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1400" dirty="0"/>
          </a:p>
        </p:txBody>
      </p:sp>
      <p:sp>
        <p:nvSpPr>
          <p:cNvPr id="61444" name="AutoShape 2" descr="Image result for normal distribution bell curve">
            <a:extLst>
              <a:ext uri="{FF2B5EF4-FFF2-40B4-BE49-F238E27FC236}">
                <a16:creationId xmlns:a16="http://schemas.microsoft.com/office/drawing/2014/main" id="{D589F150-A806-EC2E-590D-D8B3B63A4E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>
            <a:extLst>
              <a:ext uri="{FF2B5EF4-FFF2-40B4-BE49-F238E27FC236}">
                <a16:creationId xmlns:a16="http://schemas.microsoft.com/office/drawing/2014/main" id="{476EEB49-2168-68BF-19FB-14A13178C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228600"/>
            <a:ext cx="8229600" cy="838200"/>
          </a:xfrm>
        </p:spPr>
        <p:txBody>
          <a:bodyPr/>
          <a:lstStyle/>
          <a:p>
            <a:pPr eaLnBrk="1" hangingPunct="1"/>
            <a:r>
              <a:rPr lang="en-US" altLang="en-US" sz="3600" b="1"/>
              <a:t>Descriptive Statistics</a:t>
            </a:r>
          </a:p>
        </p:txBody>
      </p:sp>
      <p:sp>
        <p:nvSpPr>
          <p:cNvPr id="71683" name="Content Placeholder 2">
            <a:extLst>
              <a:ext uri="{FF2B5EF4-FFF2-40B4-BE49-F238E27FC236}">
                <a16:creationId xmlns:a16="http://schemas.microsoft.com/office/drawing/2014/main" id="{88687A57-DA99-CCEA-630F-16092D3A2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95401"/>
            <a:ext cx="8229600" cy="4830763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endParaRPr lang="en-US" altLang="en-US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/>
              <a:t>Broken down into a list of measures from the measures of central tendency, variability, or shape.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/>
              <a:t>Used to describe the data series being analyzed.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/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400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1400"/>
          </a:p>
        </p:txBody>
      </p:sp>
      <p:sp>
        <p:nvSpPr>
          <p:cNvPr id="71684" name="AutoShape 2" descr="Image result for normal distribution bell curve">
            <a:extLst>
              <a:ext uri="{FF2B5EF4-FFF2-40B4-BE49-F238E27FC236}">
                <a16:creationId xmlns:a16="http://schemas.microsoft.com/office/drawing/2014/main" id="{C612CB48-D5C5-1A4F-281E-00D65246599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90FBB-A019-097D-86EC-01C5D2464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5125-B0CF-22A4-0386-20321A7D1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b="1" dirty="0"/>
              <a:t>We follow Data Community DC code of conduct</a:t>
            </a:r>
          </a:p>
          <a:p>
            <a:endParaRPr lang="en-US" sz="3600" b="1" dirty="0"/>
          </a:p>
          <a:p>
            <a:r>
              <a:rPr lang="en-US" sz="3600" b="1" dirty="0"/>
              <a:t>Please respect others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8329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D670D-7FE9-E5F1-9987-D36116E0A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/ Break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5A0EFE-2801-1121-0A2F-C533536A33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43262" y="2524919"/>
            <a:ext cx="5705475" cy="2952750"/>
          </a:xfrm>
        </p:spPr>
      </p:pic>
    </p:spTree>
    <p:extLst>
      <p:ext uri="{BB962C8B-B14F-4D97-AF65-F5344CB8AC3E}">
        <p14:creationId xmlns:p14="http://schemas.microsoft.com/office/powerpoint/2010/main" val="33314360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7965D-879A-1361-E050-4829D2264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Welcome Back!     Extract Transform 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2FF5B-BA3E-54D1-7A24-A3545134A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rgbClr val="1F1F1F"/>
              </a:solidFill>
              <a:latin typeface="Google Sans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DCE4B8-D13A-2570-7FB1-2021F7A87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5751"/>
            <a:ext cx="9974067" cy="462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01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D4949-A433-1245-8546-0E68A7147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A4BC5-33EB-E902-DD30-E42991954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40C28"/>
                </a:solidFill>
                <a:latin typeface="Google Sans"/>
              </a:rPr>
              <a:t>  U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pload data from external sources and combine it with data you collect via Analytics</a:t>
            </a:r>
            <a:r>
              <a:rPr lang="en-US" b="0" i="0" dirty="0">
                <a:solidFill>
                  <a:srgbClr val="474747"/>
                </a:solidFill>
                <a:effectLst/>
                <a:latin typeface="Google Sans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474747"/>
              </a:solidFill>
              <a:latin typeface="Google Sans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26977C-6175-84C1-9E02-D4CD3B925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555" y="282549"/>
            <a:ext cx="3953871" cy="147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6424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22596-BE08-C923-41A0-DB509D7F0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2985D7-0326-B7C0-8DE8-7E6816A94A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895215" y="595356"/>
            <a:ext cx="2804166" cy="295656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E29B20-3837-7C2B-FC3B-4DC685D00E40}"/>
              </a:ext>
            </a:extLst>
          </p:cNvPr>
          <p:cNvSpPr txBox="1"/>
          <p:nvPr/>
        </p:nvSpPr>
        <p:spPr>
          <a:xfrm>
            <a:off x="951470" y="1982262"/>
            <a:ext cx="79437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rgbClr val="1F1F1F"/>
                </a:solidFill>
                <a:effectLst/>
                <a:latin typeface="Google Sans"/>
              </a:rPr>
              <a:t>A database is </a:t>
            </a:r>
            <a:r>
              <a:rPr lang="en-US" sz="3200" b="0" i="0" dirty="0">
                <a:solidFill>
                  <a:srgbClr val="040C28"/>
                </a:solidFill>
                <a:effectLst/>
                <a:latin typeface="Google Sans"/>
              </a:rPr>
              <a:t>an organized collection of structured information, or data, typically stored electronically in a computer system</a:t>
            </a:r>
            <a:r>
              <a:rPr lang="en-US" sz="3200" b="0" i="0" dirty="0">
                <a:solidFill>
                  <a:srgbClr val="1F1F1F"/>
                </a:solidFill>
                <a:effectLst/>
                <a:latin typeface="Google Sans"/>
              </a:rPr>
              <a:t>.</a:t>
            </a:r>
            <a:endParaRPr lang="en-US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516228-0A9E-FA65-176B-45CB1D9A7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094" y="4644873"/>
            <a:ext cx="3397826" cy="15718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7523FC-89AD-D486-E9B3-6DCBF1A1C6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4547" y="4644873"/>
            <a:ext cx="1836535" cy="139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292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22596-BE08-C923-41A0-DB509D7F0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Pyodbc</a:t>
            </a:r>
            <a:r>
              <a:rPr lang="en-US" dirty="0"/>
              <a:t>  ,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2985D7-0326-B7C0-8DE8-7E6816A94A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895215" y="595356"/>
            <a:ext cx="2804166" cy="295656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0437F1-7B86-FA59-F2FD-CEC483EB4C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971" y="2202148"/>
            <a:ext cx="4351956" cy="24537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585664-AFED-EB46-05B7-C53E8D9EA9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6786" y="595356"/>
            <a:ext cx="3791479" cy="9050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16BBAE5-E13E-A738-2604-0E9D718D10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0430" y="4238368"/>
            <a:ext cx="5578951" cy="225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4656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19B1B-06B7-580C-B7D3-5A7E2A2B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ystem-ui"/>
              </a:rPr>
              <a:t>Data wrangling</a:t>
            </a:r>
            <a:br>
              <a:rPr lang="en-US" b="1" i="0" dirty="0">
                <a:effectLst/>
                <a:latin typeface="system-ui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12F4B-D933-BA4E-E1BA-6A6B3BFF3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Data Wrangling is the process of gathering, collecting, and transforming Raw data into another format for better understanding, decision-making, accessing, and analysis in less time. Data Wrangling is also known as Data Munging.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8298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A4085-3DF4-C91C-A68C-DE4D2AA27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ystem-ui"/>
              </a:rPr>
              <a:t>Exporting data</a:t>
            </a:r>
            <a:br>
              <a:rPr lang="en-US" b="1" i="0" dirty="0">
                <a:effectLst/>
                <a:latin typeface="system-ui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A64A4-B0D2-6FF7-25A2-6D2D07F35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functions like </a:t>
            </a:r>
            <a:r>
              <a:rPr lang="en-US" dirty="0" err="1"/>
              <a:t>to_csv</a:t>
            </a:r>
            <a:r>
              <a:rPr lang="en-US" dirty="0"/>
              <a:t>() and </a:t>
            </a:r>
            <a:r>
              <a:rPr lang="en-US" dirty="0" err="1"/>
              <a:t>to_excel</a:t>
            </a:r>
            <a:r>
              <a:rPr lang="en-US" dirty="0"/>
              <a:t>() of a pandas </a:t>
            </a:r>
            <a:r>
              <a:rPr lang="en-US" dirty="0" err="1"/>
              <a:t>DataFrames</a:t>
            </a:r>
            <a:r>
              <a:rPr lang="en-US" dirty="0"/>
              <a:t> can be used in order to export data as a csv or excel file. Apart from csv and excel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BB8CFB-1EB5-D878-CD9E-16DF18FC6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023" y="4376487"/>
            <a:ext cx="1686160" cy="1800476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92F0385-332E-78AA-B8AF-5A6A15C0C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299" y="4208760"/>
            <a:ext cx="1959625" cy="1968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EE92F7F-74FB-74F4-07F2-590A04402C33}"/>
              </a:ext>
            </a:extLst>
          </p:cNvPr>
          <p:cNvSpPr/>
          <p:nvPr/>
        </p:nvSpPr>
        <p:spPr>
          <a:xfrm>
            <a:off x="6296954" y="4733027"/>
            <a:ext cx="1681818" cy="10873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71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90FBB-A019-097D-86EC-01C5D2464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5125-B0CF-22A4-0386-20321A7D1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lecture</a:t>
            </a:r>
          </a:p>
          <a:p>
            <a:r>
              <a:rPr lang="en-US" dirty="0"/>
              <a:t>Demonstrate with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r>
              <a:rPr lang="en-US" dirty="0" err="1"/>
              <a:t>Excerises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464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1D632-10E8-6CED-7FAF-E6AABDB25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Aharoni" panose="02010803020104030203" pitchFamily="2" charset="-79"/>
                <a:cs typeface="Aharoni" panose="02010803020104030203" pitchFamily="2" charset="-79"/>
              </a:rPr>
              <a:t>Data Science Life Cycle</a:t>
            </a: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5165FA1-D7CC-4650-A879-830C20F85C1D}"/>
              </a:ext>
            </a:extLst>
          </p:cNvPr>
          <p:cNvSpPr/>
          <p:nvPr/>
        </p:nvSpPr>
        <p:spPr>
          <a:xfrm>
            <a:off x="609090" y="2359990"/>
            <a:ext cx="2640535" cy="1603373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Collection</a:t>
            </a: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D8C54179-99FE-5557-95FC-3F7132E2DB03}"/>
              </a:ext>
            </a:extLst>
          </p:cNvPr>
          <p:cNvSpPr/>
          <p:nvPr/>
        </p:nvSpPr>
        <p:spPr>
          <a:xfrm>
            <a:off x="2768503" y="2359988"/>
            <a:ext cx="2472124" cy="1547766"/>
          </a:xfrm>
          <a:prstGeom prst="chevr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Cleaning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10544B85-E685-00DB-EF51-6E39F588F014}"/>
              </a:ext>
            </a:extLst>
          </p:cNvPr>
          <p:cNvSpPr/>
          <p:nvPr/>
        </p:nvSpPr>
        <p:spPr>
          <a:xfrm>
            <a:off x="4779619" y="2359989"/>
            <a:ext cx="2632761" cy="1547765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Exploring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60420D39-D19C-71B8-E8EA-4A6FA7DED17E}"/>
              </a:ext>
            </a:extLst>
          </p:cNvPr>
          <p:cNvSpPr/>
          <p:nvPr/>
        </p:nvSpPr>
        <p:spPr>
          <a:xfrm>
            <a:off x="6919784" y="2359990"/>
            <a:ext cx="2640535" cy="1547764"/>
          </a:xfrm>
          <a:prstGeom prst="chevr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Modeling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65896EAF-1050-3A46-1354-D4A1FFF42E43}"/>
              </a:ext>
            </a:extLst>
          </p:cNvPr>
          <p:cNvSpPr/>
          <p:nvPr/>
        </p:nvSpPr>
        <p:spPr>
          <a:xfrm>
            <a:off x="9091537" y="2359989"/>
            <a:ext cx="2897296" cy="1603373"/>
          </a:xfrm>
          <a:prstGeom prst="chevron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Deployment</a:t>
            </a:r>
            <a:endParaRPr lang="en-US" sz="1400" b="1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A14EF6-9359-3B75-7D38-940107591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9183" y="4362133"/>
            <a:ext cx="1772055" cy="21393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86D6BB3-DBFD-2BFE-48DB-73B92680A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768503" y="4185670"/>
            <a:ext cx="1772055" cy="20950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B71DB0-5FF0-FDEF-F567-DFD2F75744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658644" y="4185670"/>
            <a:ext cx="2251376" cy="2209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A334B55-A820-E6B3-775F-415206F317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23497" y="4395984"/>
            <a:ext cx="2126600" cy="184023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350EE50-DD92-474B-281E-BC21EC1ADDD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7109678" y="4362133"/>
            <a:ext cx="1981859" cy="190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122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1D632-10E8-6CED-7FAF-E6AABDB25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Aharoni" panose="02010803020104030203" pitchFamily="2" charset="-79"/>
                <a:cs typeface="Aharoni" panose="02010803020104030203" pitchFamily="2" charset="-79"/>
              </a:rPr>
              <a:t>Data Science Life Cycle</a:t>
            </a: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5165FA1-D7CC-4650-A879-830C20F85C1D}"/>
              </a:ext>
            </a:extLst>
          </p:cNvPr>
          <p:cNvSpPr/>
          <p:nvPr/>
        </p:nvSpPr>
        <p:spPr>
          <a:xfrm>
            <a:off x="609090" y="2359990"/>
            <a:ext cx="2640535" cy="1603373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Collection</a:t>
            </a: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D8C54179-99FE-5557-95FC-3F7132E2DB03}"/>
              </a:ext>
            </a:extLst>
          </p:cNvPr>
          <p:cNvSpPr/>
          <p:nvPr/>
        </p:nvSpPr>
        <p:spPr>
          <a:xfrm>
            <a:off x="2768503" y="2359988"/>
            <a:ext cx="2472124" cy="1547766"/>
          </a:xfrm>
          <a:prstGeom prst="chevr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Cleaning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10544B85-E685-00DB-EF51-6E39F588F014}"/>
              </a:ext>
            </a:extLst>
          </p:cNvPr>
          <p:cNvSpPr/>
          <p:nvPr/>
        </p:nvSpPr>
        <p:spPr>
          <a:xfrm>
            <a:off x="4779619" y="2359989"/>
            <a:ext cx="2632761" cy="1547765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Exploring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60420D39-D19C-71B8-E8EA-4A6FA7DED17E}"/>
              </a:ext>
            </a:extLst>
          </p:cNvPr>
          <p:cNvSpPr/>
          <p:nvPr/>
        </p:nvSpPr>
        <p:spPr>
          <a:xfrm>
            <a:off x="6919784" y="2359990"/>
            <a:ext cx="2640535" cy="1547764"/>
          </a:xfrm>
          <a:prstGeom prst="chevr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Modeling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65896EAF-1050-3A46-1354-D4A1FFF42E43}"/>
              </a:ext>
            </a:extLst>
          </p:cNvPr>
          <p:cNvSpPr/>
          <p:nvPr/>
        </p:nvSpPr>
        <p:spPr>
          <a:xfrm>
            <a:off x="9091537" y="2359989"/>
            <a:ext cx="2897296" cy="1603373"/>
          </a:xfrm>
          <a:prstGeom prst="chevron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Deployment</a:t>
            </a:r>
            <a:endParaRPr lang="en-US" sz="1400" b="1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A14EF6-9359-3B75-7D38-940107591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9183" y="4362133"/>
            <a:ext cx="1772055" cy="21393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86D6BB3-DBFD-2BFE-48DB-73B92680A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768503" y="4185670"/>
            <a:ext cx="1772055" cy="20950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B71DB0-5FF0-FDEF-F567-DFD2F75744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658644" y="4185670"/>
            <a:ext cx="2251376" cy="22098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CC8CB6-D0FB-E9F6-D86F-78AC1A50D349}"/>
              </a:ext>
            </a:extLst>
          </p:cNvPr>
          <p:cNvSpPr/>
          <p:nvPr/>
        </p:nvSpPr>
        <p:spPr>
          <a:xfrm>
            <a:off x="432486" y="1791730"/>
            <a:ext cx="6870357" cy="2570403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63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id="{5D2631FE-3A4D-6D69-997C-9E2FE9E8D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9969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en-US" dirty="0"/>
              <a:t>Python</a:t>
            </a:r>
          </a:p>
        </p:txBody>
      </p:sp>
      <p:sp>
        <p:nvSpPr>
          <p:cNvPr id="21507" name="Content Placeholder 2">
            <a:extLst>
              <a:ext uri="{FF2B5EF4-FFF2-40B4-BE49-F238E27FC236}">
                <a16:creationId xmlns:a16="http://schemas.microsoft.com/office/drawing/2014/main" id="{B79F8E1C-6DFA-0766-7DFB-6E30560D1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2360141"/>
            <a:ext cx="8229600" cy="3385023"/>
          </a:xfrm>
        </p:spPr>
        <p:txBody>
          <a:bodyPr/>
          <a:lstStyle/>
          <a:p>
            <a:pPr eaLnBrk="1" hangingPunct="1"/>
            <a:r>
              <a:rPr lang="en-US" altLang="en-US" dirty="0"/>
              <a:t>Interpreted high-level programming language for general-purpose programming.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b="1" dirty="0"/>
              <a:t>Its powerful...  Fast…. Friendly ….</a:t>
            </a:r>
            <a:br>
              <a:rPr lang="en-US" altLang="en-US" b="1" dirty="0"/>
            </a:br>
            <a:r>
              <a:rPr lang="en-US" altLang="en-US" b="1" dirty="0"/>
              <a:t>and is  Open source (Free)</a:t>
            </a:r>
          </a:p>
          <a:p>
            <a:pPr eaLnBrk="1" hangingPunct="1"/>
            <a:endParaRPr lang="en-US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DF08F2A6-F765-389C-DEBF-5CE56CF6B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Important features of Python:</a:t>
            </a:r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D4B8CF44-63BB-EEE2-35D3-B98EA6835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95401"/>
            <a:ext cx="8153400" cy="4373563"/>
          </a:xfrm>
        </p:spPr>
        <p:txBody>
          <a:bodyPr rtlCol="0">
            <a:normAutofit lnSpcReduction="10000"/>
          </a:bodyPr>
          <a:lstStyle/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Built-in high level data types: strings, lists, dictionaries, etc.</a:t>
            </a:r>
          </a:p>
          <a:p>
            <a:pPr>
              <a:buNone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The usual control structures: if, if-else, etc.</a:t>
            </a:r>
          </a:p>
          <a:p>
            <a:pPr>
              <a:buNone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Uses functions, modules, and packages. </a:t>
            </a:r>
          </a:p>
          <a:p>
            <a:pPr>
              <a:buNone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Object-oriented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23556" name="Picture 2">
            <a:extLst>
              <a:ext uri="{FF2B5EF4-FFF2-40B4-BE49-F238E27FC236}">
                <a16:creationId xmlns:a16="http://schemas.microsoft.com/office/drawing/2014/main" id="{02C405F4-0355-94CB-642E-C4BEF47C6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4776788"/>
            <a:ext cx="1860550" cy="170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2618F-8C5A-26EF-9C25-D4F72DB43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40B15B-A593-B6C6-6C35-0687FD2580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256" y="1690688"/>
            <a:ext cx="7975600" cy="4486275"/>
          </a:xfrm>
        </p:spPr>
      </p:pic>
    </p:spTree>
    <p:extLst>
      <p:ext uri="{BB962C8B-B14F-4D97-AF65-F5344CB8AC3E}">
        <p14:creationId xmlns:p14="http://schemas.microsoft.com/office/powerpoint/2010/main" val="1081032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1119</TotalTime>
  <Words>925</Words>
  <Application>Microsoft Office PowerPoint</Application>
  <PresentationFormat>Widescreen</PresentationFormat>
  <Paragraphs>196</Paragraphs>
  <Slides>36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8" baseType="lpstr">
      <vt:lpstr>Aharoni</vt:lpstr>
      <vt:lpstr>Arial</vt:lpstr>
      <vt:lpstr>ArialMT</vt:lpstr>
      <vt:lpstr>ArialNarrow</vt:lpstr>
      <vt:lpstr>Calibri</vt:lpstr>
      <vt:lpstr>Calibri Light</vt:lpstr>
      <vt:lpstr>Courier New</vt:lpstr>
      <vt:lpstr>Google Sans</vt:lpstr>
      <vt:lpstr>Lato</vt:lpstr>
      <vt:lpstr>Nunito</vt:lpstr>
      <vt:lpstr>system-ui</vt:lpstr>
      <vt:lpstr>Office Theme</vt:lpstr>
      <vt:lpstr>PowerPoint Presentation</vt:lpstr>
      <vt:lpstr>PowerPoint Presentation</vt:lpstr>
      <vt:lpstr>Rules</vt:lpstr>
      <vt:lpstr>Format</vt:lpstr>
      <vt:lpstr>Data Science Life Cycle</vt:lpstr>
      <vt:lpstr>Data Science Life Cycle</vt:lpstr>
      <vt:lpstr>Python</vt:lpstr>
      <vt:lpstr>Important features of Python:</vt:lpstr>
      <vt:lpstr>Python</vt:lpstr>
      <vt:lpstr>Jupyter notebook</vt:lpstr>
      <vt:lpstr>Installation</vt:lpstr>
      <vt:lpstr>Installation</vt:lpstr>
      <vt:lpstr>Creating Your First Notebook</vt:lpstr>
      <vt:lpstr>notebook interface</vt:lpstr>
      <vt:lpstr>notebook interface</vt:lpstr>
      <vt:lpstr>Quick Keys</vt:lpstr>
      <vt:lpstr>Python</vt:lpstr>
      <vt:lpstr>Python Data Types </vt:lpstr>
      <vt:lpstr>Python Operators</vt:lpstr>
      <vt:lpstr>Python Functions</vt:lpstr>
      <vt:lpstr>Python Modules</vt:lpstr>
      <vt:lpstr>For Loops</vt:lpstr>
      <vt:lpstr>For Loops</vt:lpstr>
      <vt:lpstr>Missing data </vt:lpstr>
      <vt:lpstr>Statistics</vt:lpstr>
      <vt:lpstr>Mean vs Median</vt:lpstr>
      <vt:lpstr>Measures of Central Tendency</vt:lpstr>
      <vt:lpstr>Measures of Dispersion</vt:lpstr>
      <vt:lpstr>Descriptive Statistics</vt:lpstr>
      <vt:lpstr>Exercise / Break</vt:lpstr>
      <vt:lpstr>Welcome Back!     Extract Transform Load</vt:lpstr>
      <vt:lpstr>Importing data</vt:lpstr>
      <vt:lpstr>Database</vt:lpstr>
      <vt:lpstr>Pyodbc  , </vt:lpstr>
      <vt:lpstr>Data wrangling </vt:lpstr>
      <vt:lpstr>Exporting data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Jadoo</dc:creator>
  <cp:lastModifiedBy>Mike Jadoo</cp:lastModifiedBy>
  <cp:revision>11</cp:revision>
  <dcterms:created xsi:type="dcterms:W3CDTF">2024-03-25T03:55:56Z</dcterms:created>
  <dcterms:modified xsi:type="dcterms:W3CDTF">2024-03-25T22:35:19Z</dcterms:modified>
</cp:coreProperties>
</file>

<file path=docProps/thumbnail.jpeg>
</file>